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82" r:id="rId15"/>
    <p:sldId id="284" r:id="rId16"/>
    <p:sldId id="269" r:id="rId17"/>
    <p:sldId id="270" r:id="rId18"/>
    <p:sldId id="271" r:id="rId19"/>
    <p:sldId id="272" r:id="rId20"/>
    <p:sldId id="276" r:id="rId21"/>
    <p:sldId id="273" r:id="rId22"/>
    <p:sldId id="275" r:id="rId23"/>
    <p:sldId id="277" r:id="rId24"/>
    <p:sldId id="285" r:id="rId2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24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0955" tIns="45478" rIns="90955" bIns="45478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0955" tIns="45478" rIns="90955" bIns="45478" rtlCol="0"/>
          <a:lstStyle>
            <a:lvl1pPr algn="r">
              <a:defRPr sz="1200"/>
            </a:lvl1pPr>
          </a:lstStyle>
          <a:p>
            <a:fld id="{B1B77134-DF49-4353-816C-38807D0D53B5}" type="datetimeFigureOut">
              <a:rPr lang="ru-RU" smtClean="0"/>
              <a:t>10.06.2020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0955" tIns="45478" rIns="90955" bIns="45478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0955" tIns="45478" rIns="90955" bIns="45478" rtlCol="0" anchor="b"/>
          <a:lstStyle>
            <a:lvl1pPr algn="r">
              <a:defRPr sz="1200"/>
            </a:lvl1pPr>
          </a:lstStyle>
          <a:p>
            <a:fld id="{3E68AC65-AE31-4405-B717-956CD2F769F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11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448" cy="495858"/>
          </a:xfrm>
          <a:prstGeom prst="rect">
            <a:avLst/>
          </a:prstGeom>
        </p:spPr>
        <p:txBody>
          <a:bodyPr vert="horz" lIns="90955" tIns="45478" rIns="90955" bIns="45478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227" y="1"/>
            <a:ext cx="2944869" cy="495858"/>
          </a:xfrm>
          <a:prstGeom prst="rect">
            <a:avLst/>
          </a:prstGeom>
        </p:spPr>
        <p:txBody>
          <a:bodyPr vert="horz" lIns="90955" tIns="45478" rIns="90955" bIns="45478" rtlCol="0"/>
          <a:lstStyle>
            <a:lvl1pPr algn="r">
              <a:defRPr sz="1200"/>
            </a:lvl1pPr>
          </a:lstStyle>
          <a:p>
            <a:fld id="{E8295469-A9DA-4318-B69A-9D5AD4D3B6E5}" type="datetimeFigureOut">
              <a:rPr lang="ru-RU" smtClean="0"/>
              <a:t>10.06.2020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55" tIns="45478" rIns="90955" bIns="45478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57" y="4715390"/>
            <a:ext cx="5438140" cy="4467461"/>
          </a:xfrm>
          <a:prstGeom prst="rect">
            <a:avLst/>
          </a:prstGeom>
        </p:spPr>
        <p:txBody>
          <a:bodyPr vert="horz" lIns="90955" tIns="45478" rIns="90955" bIns="4547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9202"/>
            <a:ext cx="2946448" cy="495858"/>
          </a:xfrm>
          <a:prstGeom prst="rect">
            <a:avLst/>
          </a:prstGeom>
        </p:spPr>
        <p:txBody>
          <a:bodyPr vert="horz" lIns="90955" tIns="45478" rIns="90955" bIns="45478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227" y="9429202"/>
            <a:ext cx="2944869" cy="495858"/>
          </a:xfrm>
          <a:prstGeom prst="rect">
            <a:avLst/>
          </a:prstGeom>
        </p:spPr>
        <p:txBody>
          <a:bodyPr vert="horz" lIns="90955" tIns="45478" rIns="90955" bIns="45478" rtlCol="0" anchor="b"/>
          <a:lstStyle>
            <a:lvl1pPr algn="r">
              <a:defRPr sz="1200"/>
            </a:lvl1pPr>
          </a:lstStyle>
          <a:p>
            <a:fld id="{7CE0BDB4-EDD9-46F1-80DC-6BE46FC1173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6690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4C511-97CE-4EC4-8E30-39717C80BCA4}" type="datetime1">
              <a:rPr lang="ru-RU" smtClean="0"/>
              <a:t>10.06.2020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763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07961-0985-4831-BB35-C31E05413AFB}" type="datetime1">
              <a:rPr lang="ru-RU" smtClean="0"/>
              <a:t>10.06.2020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1158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6C64-BA4D-4324-A4CF-118C446CFC5E}" type="datetime1">
              <a:rPr lang="ru-RU" smtClean="0"/>
              <a:t>10.06.2020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9142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550D-D4CB-4003-A4FB-EA712306EB15}" type="datetime1">
              <a:rPr lang="ru-RU" smtClean="0"/>
              <a:t>10.06.2020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740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CF7C-3A34-430D-81ED-6E55097B1B55}" type="datetime1">
              <a:rPr lang="ru-RU" smtClean="0"/>
              <a:t>10.06.2020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9115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CAEE-D95A-446F-9516-18CBC192DCFD}" type="datetime1">
              <a:rPr lang="ru-RU" smtClean="0"/>
              <a:t>10.06.2020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9584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63EC-3D8B-4BBE-B29B-04BDD0F47E22}" type="datetime1">
              <a:rPr lang="ru-RU" smtClean="0"/>
              <a:t>10.06.2020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8984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B6038-7D18-4105-802D-06608359A1D1}" type="datetime1">
              <a:rPr lang="ru-RU" smtClean="0"/>
              <a:t>10.06.2020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621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67D70-F765-41FC-80D3-BA7CF91F1FEA}" type="datetime1">
              <a:rPr lang="ru-RU" smtClean="0"/>
              <a:t>10.06.2020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5952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896D309C-EFCE-48FD-9819-D94DA5B15DA8}" type="datetime1">
              <a:rPr lang="ru-RU" smtClean="0"/>
              <a:t>10.06.2020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4755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002B-A7A4-480C-9E31-81464ECFE396}" type="datetime1">
              <a:rPr lang="ru-RU" smtClean="0"/>
              <a:t>10.06.2020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1883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2A70C9C-F9BE-4EDC-BD44-7D743C1B14DE}" type="datetime1">
              <a:rPr lang="ru-RU" smtClean="0"/>
              <a:t>10.06.2020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4828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0616"/>
            <a:ext cx="7772400" cy="5616624"/>
          </a:xfrm>
        </p:spPr>
        <p:txBody>
          <a:bodyPr>
            <a:normAutofit fontScale="90000"/>
          </a:bodyPr>
          <a:lstStyle/>
          <a:p>
            <a:r>
              <a:rPr lang="ru-RU" sz="5300" b="1" dirty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</a:t>
            </a:r>
            <a:r>
              <a:rPr lang="ru-RU" sz="5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постоянно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действующего коллегиального органа управления Союза «СтройСвязьТелеком»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Совета Союза) и исполнительного органа Союза (Генерального директора Союза) о деятельности Общероссийского межотраслевого объединения работодателей - Союз строителей объектов связи и информационных технологий </a:t>
            </a:r>
            <a:r>
              <a:rPr lang="ru-RU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СтройСвязьТелеком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.05.2020 г.</a:t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Москва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16632"/>
            <a:ext cx="1716548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4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922710"/>
            <a:ext cx="7807896" cy="850106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Члены Совета </a:t>
            </a:r>
            <a:r>
              <a:rPr lang="ru-RU" sz="3000" b="1" dirty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Союза «СтройСвязьТелеком»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4888" y="1928589"/>
            <a:ext cx="8229600" cy="4929411"/>
          </a:xfrm>
        </p:spPr>
        <p:txBody>
          <a:bodyPr>
            <a:normAutofit/>
          </a:bodyPr>
          <a:lstStyle/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Вронец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Александр Петрович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независимый эксперт (генеральный директор СРО Союз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ПроектСвязьТелеком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Давыдов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Владислав Владимирович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независимый эксперт (генеральный директор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ИскраУралТел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Заболотный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Игорь Викторович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(генеральный директор ООО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Исател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Кириллов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 Иванович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(Председатель совета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ООО «Телеком XXI век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Кленин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Сергей Евгеньевич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(директор Бизнес - единицы Москва ООО «ИК «СИБИНТЕК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14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0408" y="1916832"/>
            <a:ext cx="8229600" cy="5256584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Иванов Олег Анатольевич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независимый эксперт (Заместитель Министра цифрового развития, связи и массовых коммуникаций РФ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Федулова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Ирина Вилисовна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(генеральный директор ОАО «АСВТ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Марков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Дмитрий Александрович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(Директор по направлению информационной инфраструктуры АНО «Цифровая Экономика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Русских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Алексей Юрьевич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независимый эксперт (Член Совета Федерации Федерального Собрания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Чернышов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Юрий Иванович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(генеральный директор ООО «Компьюлинк Интеграция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Лепский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Константин Эдуардович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(зам. генерального директора ООО «Строительная компания телеком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755576" y="922710"/>
            <a:ext cx="7807896" cy="850106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Члены Совета </a:t>
            </a:r>
            <a:r>
              <a:rPr lang="ru-RU" sz="3000" b="1" dirty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Союза «СтройСвязьТелеком»</a:t>
            </a:r>
          </a:p>
        </p:txBody>
      </p:sp>
    </p:spTree>
    <p:extLst>
      <p:ext uri="{BB962C8B-B14F-4D97-AF65-F5344CB8AC3E}">
        <p14:creationId xmlns:p14="http://schemas.microsoft.com/office/powerpoint/2010/main" val="153292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34678"/>
            <a:ext cx="7454836" cy="106613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Специальные </a:t>
            </a:r>
            <a:r>
              <a:rPr lang="ru-RU" sz="3200" b="1" dirty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</a:t>
            </a:r>
            <a:r>
              <a:rPr lang="ru-RU" sz="3200" b="1" dirty="0" smtClean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</a:t>
            </a:r>
            <a:r>
              <a:rPr lang="en-US" sz="3200" b="1" dirty="0" smtClean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Союза</a:t>
            </a:r>
            <a:r>
              <a:rPr lang="en-US" sz="3200" b="1" dirty="0" smtClean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b="1" dirty="0" err="1" smtClean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СтройСвязьТелеком</a:t>
            </a:r>
            <a:r>
              <a:rPr lang="ru-RU" sz="3200" b="1" dirty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772816"/>
            <a:ext cx="8229600" cy="475252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Дисциплинарная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Лепский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Константин Эдуардович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представитель ООО «Строительная компания телеком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Контрольная комиссия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Кириллов Александр Иванович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представитель ООО «Телеком XXI век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Ревизионная комиссия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Залогин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Михаил Юрьевич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Генерал-полковник запаса, Советник Генерального директора АО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Телеком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Аттестационная комиссия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Марков Дмитрий Александрович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представитель АНО «Цифровая Экономика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7353" y="108942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29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Структурные </a:t>
            </a:r>
            <a:r>
              <a:rPr lang="ru-RU" sz="3600" b="1" dirty="0" smtClean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подразделения</a:t>
            </a:r>
            <a:br>
              <a:rPr lang="ru-RU" sz="3600" b="1" dirty="0" smtClean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b="1" dirty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Союза «</a:t>
            </a:r>
            <a:r>
              <a:rPr lang="ru-RU" sz="3600" b="1" dirty="0" err="1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СтройСвязьТелеком</a:t>
            </a:r>
            <a:r>
              <a:rPr lang="ru-RU" sz="3600" b="1" dirty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823809"/>
            <a:ext cx="7543801" cy="402336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деятельности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уководитель -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Руцкая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Ольга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Михайловна</a:t>
            </a:r>
          </a:p>
          <a:p>
            <a:pPr marL="0" indent="0">
              <a:spcBef>
                <a:spcPts val="0"/>
              </a:spcBef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аттестации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развития квалификаций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к.п.н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Казакова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Наталья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Евгеньевна</a:t>
            </a:r>
          </a:p>
          <a:p>
            <a:pPr marL="0" indent="0">
              <a:spcBef>
                <a:spcPts val="0"/>
              </a:spcBef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IT, контроля и управления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персоналом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– к.э.н.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Мхитарян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Юрьевич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46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5576" y="620688"/>
            <a:ext cx="7852888" cy="1143000"/>
          </a:xfrm>
        </p:spPr>
        <p:txBody>
          <a:bodyPr>
            <a:normAutofit/>
          </a:bodyPr>
          <a:lstStyle/>
          <a:p>
            <a:r>
              <a:rPr lang="ru-RU" sz="2900" b="1" dirty="0" smtClean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аттестации и развития квалификаций</a:t>
            </a:r>
            <a:endParaRPr lang="ru-RU" sz="2900" b="1" dirty="0">
              <a:solidFill>
                <a:srgbClr val="73242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5576" y="1844824"/>
            <a:ext cx="7513787" cy="4281339"/>
          </a:xfrm>
        </p:spPr>
        <p:txBody>
          <a:bodyPr>
            <a:normAutofit/>
          </a:bodyPr>
          <a:lstStyle/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квалификационной аттестации сотрудников, специалистов и руководителей компаний-членов Союза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повышения квалификации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учебных курсов, семинаров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30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3224" y="286604"/>
            <a:ext cx="7899216" cy="1450757"/>
          </a:xfrm>
        </p:spPr>
        <p:txBody>
          <a:bodyPr>
            <a:normAutofit/>
          </a:bodyPr>
          <a:lstStyle/>
          <a:p>
            <a:pPr algn="ctr"/>
            <a:r>
              <a:rPr lang="ru-RU" sz="2600" b="1" dirty="0" smtClean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Профессионально-общественная </a:t>
            </a:r>
            <a:br>
              <a:rPr lang="ru-RU" sz="2600" b="1" dirty="0" smtClean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b="1" dirty="0" smtClean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аккредитация образовательных программ (ПОА)</a:t>
            </a:r>
            <a:endParaRPr lang="ru-RU" sz="2600" b="1" dirty="0">
              <a:solidFill>
                <a:srgbClr val="73242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Объединение работодателей Союз «СтройСвязьТелеком» аккредитован Министерством науки и образования РФ в качестве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аккредитатора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профессионально-общественной аккредитации образовательных программ и внесен в единую автоматизированную систему «Мониторинг ПОА»</a:t>
            </a:r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0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6944" y="1006253"/>
            <a:ext cx="7429472" cy="70609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</a:t>
            </a:r>
            <a:r>
              <a:rPr lang="ru-RU" sz="3200" b="1" dirty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ISO 37001:2016</a:t>
            </a:r>
            <a:r>
              <a:rPr lang="ru-RU" sz="3200" b="1" dirty="0" smtClean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b="1" dirty="0">
              <a:solidFill>
                <a:srgbClr val="73242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7864" y="1870349"/>
            <a:ext cx="7491499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Подтверждено соответствие деятельности ряда организаций-членов Союза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СтройСвязьТелеком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требованиям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стандарта ISO 37001:2016 (система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антикоррупционного менеджмента) : 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«ЭКСПАТЕЛ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Техкомпания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Хуавэй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«СИТИ-ТЕЛЕКОМ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«РТК Цифровые Технологии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«НОРСИ-ТРАНС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11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6896" y="483667"/>
            <a:ext cx="7725544" cy="1282154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внешними организациями</a:t>
            </a:r>
            <a:endParaRPr lang="ru-RU" sz="3000" b="1" dirty="0">
              <a:solidFill>
                <a:srgbClr val="73242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988840"/>
            <a:ext cx="7416824" cy="41373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Союз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СтройСвязьТелеком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взаимодействует с Советом Федерации Федерального Собрания РФ, Государственной Думой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Собрания РФ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75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132856"/>
            <a:ext cx="7509771" cy="39933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Союз «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СтройСвязьТелеком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взаимодействует с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Минкомсвязи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России, Минстроем России,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Ростехнадзором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Роскомнадзором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Федеральной антимонопольной службой РФ и другими государственными органами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806896" y="483667"/>
            <a:ext cx="7725544" cy="1282154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внешними организациями</a:t>
            </a:r>
            <a:endParaRPr lang="ru-RU" sz="3000" b="1" dirty="0">
              <a:solidFill>
                <a:srgbClr val="73242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47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988840"/>
            <a:ext cx="7509771" cy="46371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Союз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СтройСвязьТелеком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взаимодействует с</a:t>
            </a:r>
          </a:p>
          <a:p>
            <a:pPr marL="0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Торгово-Промышленной Палатой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РФ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Общероссийская общественная организация малого и среднего предпринимательства «ОПОРА России»</a:t>
            </a:r>
          </a:p>
          <a:p>
            <a:pPr marL="0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НОСТРОЙ</a:t>
            </a:r>
          </a:p>
          <a:p>
            <a:pPr marL="0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Межрегиональной общественной организацией «Федерация содействия развитию саморегулирования и обеспечения безопасности и качества работы «МОО ФССБК»</a:t>
            </a:r>
          </a:p>
          <a:p>
            <a:pPr marL="0" indent="0" algn="ctr">
              <a:buNone/>
            </a:pP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806896" y="483667"/>
            <a:ext cx="7725544" cy="1282154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внешними организациями</a:t>
            </a:r>
            <a:endParaRPr lang="ru-RU" sz="3000" b="1" dirty="0">
              <a:solidFill>
                <a:srgbClr val="73242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90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4612" y="1830697"/>
            <a:ext cx="7453812" cy="33264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Союз «СтройСвязьТелеком» объединяет высокотехнологичные компетентные организации с целью обеспечения безопасности, реализации мер по предупреждению причинения вреда, обеспечению качества, соответствию деятельности законодательству РФ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98813" y="1035979"/>
            <a:ext cx="72339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 результаты 2019 </a:t>
            </a:r>
            <a:r>
              <a:rPr lang="ru-RU" sz="4000" b="1" dirty="0" smtClean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sz="4000" b="1" dirty="0">
              <a:solidFill>
                <a:srgbClr val="73242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25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Союз «</a:t>
            </a:r>
            <a:r>
              <a:rPr lang="ru-RU" sz="3600" b="1" dirty="0" err="1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СтройСвязьТелеком</a:t>
            </a:r>
            <a:r>
              <a:rPr lang="ru-RU" sz="3600" b="1" dirty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Подготовлены основные положения реформы института саморегулирования в Российской Федерации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76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7402016" cy="92211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Исполнительный орган</a:t>
            </a:r>
            <a:endParaRPr lang="ru-RU" sz="3600" b="1" dirty="0">
              <a:solidFill>
                <a:srgbClr val="73242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973252"/>
            <a:ext cx="7494963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Генеральный директор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Союза «СтройСвязьТелеком» -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Мхитарян Юрий Иванович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д.э.н., академик Международной академии  информатизации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Член Экспертного Совета при Комитета ГД РФ по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науке и образованию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Член Экспертного Совета при Комитете Госдумы РФ по транспорту и строительству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73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86604"/>
            <a:ext cx="7543800" cy="1450757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Союза </a:t>
            </a:r>
            <a:r>
              <a:rPr lang="ru-RU" sz="3600" b="1" dirty="0" err="1" smtClean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СтройСвязьТелеком</a:t>
            </a:r>
            <a:r>
              <a:rPr lang="ru-RU" sz="3600" b="1" dirty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добросовестной конкуренции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инновационной активности организаций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информационной открытости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 государственной политики и законодательства РФ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Деятельноность по экспертной оценке нормативных правовых актов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02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 проблемы </a:t>
            </a:r>
            <a:r>
              <a:rPr lang="ru-RU" sz="2800" b="1" dirty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деятельности </a:t>
            </a:r>
            <a:r>
              <a:rPr lang="ru-RU" sz="2800" b="1" dirty="0" smtClean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Союза </a:t>
            </a:r>
            <a:r>
              <a:rPr lang="ru-RU" sz="2800" b="1" dirty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«СтройСвязьТелеком»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Ограничения деятельности специализированной отраслевой саморегулируемой организации территорией одного субъекта Российской Федерации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 осуществления деятельности на особо опасных, технически сложных, уникальных объектах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некомпетентных организаций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295" y="116632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26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3885"/>
            <a:ext cx="8229600" cy="5289451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 результаты</a:t>
            </a:r>
          </a:p>
          <a:p>
            <a:pPr marL="0" indent="0" algn="ctr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Решением Общего собрания Союза «СтройСвязьТелеком» </a:t>
            </a:r>
          </a:p>
          <a:p>
            <a:pPr marL="0" indent="0" algn="ctr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(Протокол № 29 от 28.05.2020 г.) </a:t>
            </a:r>
          </a:p>
          <a:p>
            <a:pPr marL="0" indent="0" algn="ctr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одобрена деятельность коллегиального и исполнительного органа Союза и принятые задачи на 2020 г.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37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0648" y="322059"/>
            <a:ext cx="7543800" cy="1450757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 результаты 2019 года</a:t>
            </a:r>
            <a:endParaRPr lang="ru-RU" sz="4000" b="1" dirty="0">
              <a:solidFill>
                <a:srgbClr val="73242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772816"/>
            <a:ext cx="7709481" cy="4023360"/>
          </a:xfrm>
        </p:spPr>
        <p:txBody>
          <a:bodyPr>
            <a:normAutofit/>
          </a:bodyPr>
          <a:lstStyle/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Организации-члены Союза не допустили случаев причинения вреда жизни и здоровью человека, окружающей среде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Финансовая отчетность, финансовые результаты о движении денежных средств за год соответствуют российским стандартам бухгалтерского учета (заключение аудиторской компании)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03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0648" y="286604"/>
            <a:ext cx="7543800" cy="1450757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 результаты 2019 года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6631" y="1772816"/>
            <a:ext cx="7543801" cy="4023360"/>
          </a:xfrm>
        </p:spPr>
        <p:txBody>
          <a:bodyPr>
            <a:noAutofit/>
          </a:bodyPr>
          <a:lstStyle/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Союза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«СтройСвязьТелеком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соответствует международному стандарту качества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9001-2015 (мнение органа по сертификации)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Подготовительные работы по обеспечению соответствия деятельности Союза международному стандарту  в области антикоррупционного менеджмента 37001:2016</a:t>
            </a:r>
            <a:r>
              <a:rPr lang="ru-RU" sz="3000" dirty="0"/>
              <a:t/>
            </a:r>
            <a:br>
              <a:rPr lang="ru-RU" sz="3000" dirty="0"/>
            </a:br>
            <a:endParaRPr lang="ru-RU" sz="3000" dirty="0"/>
          </a:p>
          <a:p>
            <a:endParaRPr lang="ru-RU" sz="3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35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86604"/>
            <a:ext cx="7615808" cy="1450757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 результаты 2019 года</a:t>
            </a:r>
            <a:endParaRPr lang="ru-RU" sz="4000" dirty="0">
              <a:solidFill>
                <a:srgbClr val="73242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59" y="1845734"/>
            <a:ext cx="7781489" cy="4023360"/>
          </a:xfrm>
        </p:spPr>
        <p:txBody>
          <a:bodyPr>
            <a:normAutofit/>
          </a:bodyPr>
          <a:lstStyle/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Союза и 112 организаций -членов Союза соответствует законодательству в области саморегулирования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 по организации строительства включены в Национальный реестр специалистов НОСТРОЙ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58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 результаты 2019 года</a:t>
            </a:r>
            <a:endParaRPr lang="ru-RU" sz="3600" dirty="0">
              <a:solidFill>
                <a:srgbClr val="73242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845734"/>
            <a:ext cx="7586404" cy="4023360"/>
          </a:xfrm>
        </p:spPr>
        <p:txBody>
          <a:bodyPr/>
          <a:lstStyle/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 организаций-членов Союза имеют статус «Добросовестный член Союза «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СтройСвязьТелеком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добросовестной деятельности – главная задача Союза «СтройСвязьТелеком» и организаций-членов Союза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95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922710"/>
            <a:ext cx="7494963" cy="85010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 результаты 2019 года</a:t>
            </a:r>
            <a:endParaRPr lang="ru-RU" sz="3600" dirty="0">
              <a:solidFill>
                <a:srgbClr val="73242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8904" y="1772816"/>
            <a:ext cx="7530459" cy="4785395"/>
          </a:xfrm>
        </p:spPr>
        <p:txBody>
          <a:bodyPr>
            <a:normAutofit/>
          </a:bodyPr>
          <a:lstStyle/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Союз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«СтройСвязьТелеком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совместно с Общественным движением «России – новое качество роста», Национальной ассоциацией телекоммуникационных компаний «Регулирование качества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нфокоммуникаций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– инициаторы Хартии добросовестных участников российского бизнеса в сфере инфокоммуникаций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31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8439"/>
            <a:ext cx="7590831" cy="1450757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присоединения к участникам Хартии</a:t>
            </a:r>
            <a:endParaRPr lang="ru-RU" sz="3600" b="1" dirty="0">
              <a:solidFill>
                <a:srgbClr val="73242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845734"/>
            <a:ext cx="7543801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Подтверждая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добросовестного участника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российского бизнеса в сфере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инфокоммуникаций, организация не только повышает свою репутацию, но и вносит важный вклад в прогрессивное развитие российской экономики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360" y="116632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80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8152"/>
            <a:ext cx="8229600" cy="3701008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b="1" dirty="0">
                <a:solidFill>
                  <a:srgbClr val="7324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Совета Союза «СтройСвязьТелеком» - Заслуженный работник связи, академик Международной академии качества телекоммуникаций </a:t>
            </a:r>
          </a:p>
          <a:p>
            <a:pPr marL="0" indent="0" algn="ctr"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Хрупов Владимир Афанасьевич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66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Другая 7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65383A"/>
      </a:accent1>
      <a:accent2>
        <a:srgbClr val="732428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335</TotalTime>
  <Words>869</Words>
  <Application>Microsoft Office PowerPoint</Application>
  <PresentationFormat>Экран (4:3)</PresentationFormat>
  <Paragraphs>122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Calibri</vt:lpstr>
      <vt:lpstr>Calibri Light</vt:lpstr>
      <vt:lpstr>Times New Roman</vt:lpstr>
      <vt:lpstr>Ретро</vt:lpstr>
      <vt:lpstr>Отчет  постоянно действующего коллегиального органа управления Союза «СтройСвязьТелеком» (Совета Союза) и исполнительного органа Союза (Генерального директора Союза) о деятельности Общероссийского межотраслевого объединения работодателей - Союз строителей объектов связи и информационных технологий СтройСвязьТелеком»  28.05.2020 г. г. Москва </vt:lpstr>
      <vt:lpstr>Презентация PowerPoint</vt:lpstr>
      <vt:lpstr>Главные результаты 2019 года</vt:lpstr>
      <vt:lpstr>Главные результаты 2019 года</vt:lpstr>
      <vt:lpstr>Главные результаты 2019 года</vt:lpstr>
      <vt:lpstr>Главные результаты 2019 года</vt:lpstr>
      <vt:lpstr>Главные результаты 2019 года</vt:lpstr>
      <vt:lpstr>Необходимость присоединения к участникам Хартии</vt:lpstr>
      <vt:lpstr>Презентация PowerPoint</vt:lpstr>
      <vt:lpstr>Члены Совета Союза «СтройСвязьТелеком»</vt:lpstr>
      <vt:lpstr>Члены Совета Союза «СтройСвязьТелеком»</vt:lpstr>
      <vt:lpstr>Специальные органы управления  Союза «СтройСвязьТелеком» </vt:lpstr>
      <vt:lpstr>Структурные подразделения   Союза «СтройСвязьТелеком»</vt:lpstr>
      <vt:lpstr>Центр аттестации и развития квалификаций</vt:lpstr>
      <vt:lpstr>Профессионально-общественная  аккредитация образовательных программ (ПОА)</vt:lpstr>
      <vt:lpstr>Соответствие ISO 37001:2016 </vt:lpstr>
      <vt:lpstr>Взаимодействие с внешними организациями</vt:lpstr>
      <vt:lpstr>Взаимодействие с внешними организациями</vt:lpstr>
      <vt:lpstr>Взаимодействие с внешними организациями</vt:lpstr>
      <vt:lpstr>Союз «СтройСвязьТелеком»</vt:lpstr>
      <vt:lpstr>Исполнительный орган</vt:lpstr>
      <vt:lpstr>Задачи Союза СтройСвязьТелеком»</vt:lpstr>
      <vt:lpstr>Главные проблемы обеспечения деятельности Союза «СтройСвязьТелеком»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 деятельности Совета СРО Союз «СтройСвязьТелеком» за 2013-2015 гг.</dc:title>
  <dc:creator>Alla Zotova</dc:creator>
  <cp:lastModifiedBy>Sin Forte</cp:lastModifiedBy>
  <cp:revision>40</cp:revision>
  <cp:lastPrinted>2020-05-28T11:33:46Z</cp:lastPrinted>
  <dcterms:created xsi:type="dcterms:W3CDTF">2013-08-20T08:17:29Z</dcterms:created>
  <dcterms:modified xsi:type="dcterms:W3CDTF">2020-06-10T12:54:26Z</dcterms:modified>
</cp:coreProperties>
</file>