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9" r:id="rId13"/>
    <p:sldId id="268" r:id="rId14"/>
    <p:sldId id="270" r:id="rId15"/>
    <p:sldId id="271" r:id="rId16"/>
    <p:sldId id="272" r:id="rId17"/>
    <p:sldId id="273" r:id="rId18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395" autoAdjust="0"/>
  </p:normalViewPr>
  <p:slideViewPr>
    <p:cSldViewPr>
      <p:cViewPr varScale="1">
        <p:scale>
          <a:sx n="107" d="100"/>
          <a:sy n="107" d="100"/>
        </p:scale>
        <p:origin x="165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B1B77134-DF49-4353-816C-38807D0D53B5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3E68AC65-AE31-4405-B717-956CD2F769F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115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1227" y="1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/>
          <a:lstStyle>
            <a:lvl1pPr algn="r">
              <a:defRPr sz="1200"/>
            </a:lvl1pPr>
          </a:lstStyle>
          <a:p>
            <a:fld id="{E8295469-A9DA-4318-B69A-9D5AD4D3B6E5}" type="datetimeFigureOut">
              <a:rPr lang="ru-RU" smtClean="0"/>
              <a:t>19.04.2022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4113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55" tIns="45478" rIns="90955" bIns="4547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557" y="4715390"/>
            <a:ext cx="5438140" cy="4467461"/>
          </a:xfrm>
          <a:prstGeom prst="rect">
            <a:avLst/>
          </a:prstGeom>
        </p:spPr>
        <p:txBody>
          <a:bodyPr vert="horz" lIns="90955" tIns="45478" rIns="90955" bIns="45478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9202"/>
            <a:ext cx="2946448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1227" y="9429202"/>
            <a:ext cx="2944869" cy="495858"/>
          </a:xfrm>
          <a:prstGeom prst="rect">
            <a:avLst/>
          </a:prstGeom>
        </p:spPr>
        <p:txBody>
          <a:bodyPr vert="horz" lIns="90955" tIns="45478" rIns="90955" bIns="45478" rtlCol="0" anchor="b"/>
          <a:lstStyle>
            <a:lvl1pPr algn="r">
              <a:defRPr sz="1200"/>
            </a:lvl1pPr>
          </a:lstStyle>
          <a:p>
            <a:fld id="{7CE0BDB4-EDD9-46F1-80DC-6BE46FC117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6690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4C511-97CE-4EC4-8E30-39717C80BCA4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5052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C07961-0985-4831-BB35-C31E05413AFB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50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76C64-BA4D-4324-A4CF-118C446CFC5E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7261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32550D-D4CB-4003-A4FB-EA712306EB15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157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CCF7C-3A34-430D-81ED-6E55097B1B55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29708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6CAEE-D95A-446F-9516-18CBC192DCFD}" type="datetime1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70402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763EC-3D8B-4BBE-B29B-04BDD0F47E22}" type="datetime1">
              <a:rPr lang="ru-RU" smtClean="0"/>
              <a:t>19.04.2022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66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B6038-7D18-4105-802D-06608359A1D1}" type="datetime1">
              <a:rPr lang="ru-RU" smtClean="0"/>
              <a:t>19.04.2022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46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D67D70-F765-41FC-80D3-BA7CF91F1FEA}" type="datetime1">
              <a:rPr lang="ru-RU" smtClean="0"/>
              <a:t>19.04.2022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6353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96D309C-EFCE-48FD-9819-D94DA5B15DA8}" type="datetime1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3773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4002B-A7A4-480C-9E31-81464ECFE396}" type="datetime1">
              <a:rPr lang="ru-RU" smtClean="0"/>
              <a:t>19.04.2022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796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2A70C9C-F9BE-4EDC-BD44-7D743C1B14DE}" type="datetime1">
              <a:rPr lang="ru-RU" smtClean="0"/>
              <a:t>19.04.2022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712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1124744"/>
            <a:ext cx="7772400" cy="3096344"/>
          </a:xfrm>
        </p:spPr>
        <p:txBody>
          <a:bodyPr>
            <a:noAutofit/>
          </a:bodyPr>
          <a:lstStyle/>
          <a:p>
            <a:r>
              <a:rPr lang="ru-RU" sz="5400" b="1" dirty="0" smtClean="0"/>
              <a:t>Отчет</a:t>
            </a:r>
            <a:r>
              <a:rPr lang="ru-RU" sz="3000" b="1" dirty="0" smtClean="0"/>
              <a:t/>
            </a:r>
            <a:br>
              <a:rPr lang="ru-RU" sz="3000" b="1" dirty="0" smtClean="0"/>
            </a:br>
            <a:r>
              <a:rPr lang="ru-RU" sz="3000" dirty="0" smtClean="0">
                <a:latin typeface="+mn-lt"/>
              </a:rPr>
              <a:t>о деятельности Общероссийского межотраслевого объединения работодателей – Союз строителей объектов связи и информационных технологий </a:t>
            </a:r>
            <a:br>
              <a:rPr lang="ru-RU" sz="3000" dirty="0" smtClean="0">
                <a:latin typeface="+mn-lt"/>
              </a:rPr>
            </a:br>
            <a:r>
              <a:rPr lang="ru-RU" sz="3000" b="1" dirty="0" smtClean="0">
                <a:latin typeface="+mn-lt"/>
              </a:rPr>
              <a:t>«</a:t>
            </a:r>
            <a:r>
              <a:rPr lang="ru-RU" sz="3000" b="1" dirty="0" err="1" smtClean="0">
                <a:latin typeface="+mn-lt"/>
              </a:rPr>
              <a:t>СтройСвязьТелеком</a:t>
            </a:r>
            <a:r>
              <a:rPr lang="ru-RU" sz="3000" b="1" dirty="0" smtClean="0">
                <a:latin typeface="+mn-lt"/>
              </a:rPr>
              <a:t>»</a:t>
            </a:r>
            <a:endParaRPr lang="ru-RU" sz="3000" b="1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27584" y="4365104"/>
            <a:ext cx="8068912" cy="18002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dirty="0" smtClean="0"/>
              <a:t>Саморегулируемая организация </a:t>
            </a:r>
          </a:p>
          <a:p>
            <a:pPr>
              <a:lnSpc>
                <a:spcPct val="110000"/>
              </a:lnSpc>
              <a:spcBef>
                <a:spcPts val="0"/>
              </a:spcBef>
            </a:pPr>
            <a:r>
              <a:rPr lang="ru-RU" sz="2000" dirty="0" smtClean="0"/>
              <a:t>Союз </a:t>
            </a:r>
            <a:r>
              <a:rPr lang="ru-RU" sz="2000" dirty="0"/>
              <a:t>«</a:t>
            </a:r>
            <a:r>
              <a:rPr lang="ru-RU" sz="2000" dirty="0" err="1" smtClean="0"/>
              <a:t>СтройСвязьТелеком</a:t>
            </a:r>
            <a:r>
              <a:rPr lang="ru-RU" sz="2000" dirty="0" smtClean="0"/>
              <a:t>»</a:t>
            </a:r>
          </a:p>
          <a:p>
            <a:r>
              <a:rPr lang="ru-RU" sz="2000" dirty="0" smtClean="0"/>
              <a:t>Главные результаты. Лучшие практики. Объединение высокотехнологичных компаний России</a:t>
            </a:r>
            <a:endParaRPr lang="ru-RU" sz="20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47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073536" cy="1450757"/>
          </a:xfrm>
        </p:spPr>
        <p:txBody>
          <a:bodyPr>
            <a:normAutofit/>
          </a:bodyPr>
          <a:lstStyle/>
          <a:p>
            <a:r>
              <a:rPr lang="ru-RU" sz="3800" b="1" dirty="0" smtClean="0"/>
              <a:t>Основные направления деятельности</a:t>
            </a:r>
            <a:endParaRPr lang="ru-RU" sz="3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8466" y="1830689"/>
            <a:ext cx="7543801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Повышение </a:t>
            </a:r>
            <a:r>
              <a:rPr lang="ru-RU" dirty="0"/>
              <a:t>квалификации специалистов, руководителей;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Повышение </a:t>
            </a:r>
            <a:r>
              <a:rPr lang="ru-RU" dirty="0"/>
              <a:t>эффективности систем управления безопасностью и качеством;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99</a:t>
            </a:r>
            <a:r>
              <a:rPr lang="ru-RU" dirty="0"/>
              <a:t>% организаций включены в программу коллективного страхования;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1</a:t>
            </a:r>
            <a:r>
              <a:rPr lang="ru-RU" dirty="0"/>
              <a:t>% организаций включены в программу индивидуального страхования;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Союз </a:t>
            </a:r>
            <a:r>
              <a:rPr lang="ru-RU" dirty="0"/>
              <a:t>«</a:t>
            </a:r>
            <a:r>
              <a:rPr lang="ru-RU" dirty="0" err="1"/>
              <a:t>СтройСвязьТелеком</a:t>
            </a:r>
            <a:r>
              <a:rPr lang="ru-RU" dirty="0"/>
              <a:t>» на 100% обеспечивает информационную открытость деятельности организаций;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</a:t>
            </a:r>
            <a:r>
              <a:rPr lang="ru-RU" dirty="0" smtClean="0"/>
              <a:t>Создана </a:t>
            </a:r>
            <a:r>
              <a:rPr lang="ru-RU" dirty="0"/>
              <a:t>инфраструктура поддержки работ по предупреждению причинения вреда, защиты потребителей, третьих лиц.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10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387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2000375"/>
            <a:ext cx="7494963" cy="48245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Союз «</a:t>
            </a:r>
            <a:r>
              <a:rPr lang="ru-RU" dirty="0" err="1" smtClean="0"/>
              <a:t>СтройСвязьТелеком</a:t>
            </a:r>
            <a:r>
              <a:rPr lang="ru-RU" dirty="0" smtClean="0"/>
              <a:t>» включен в единую автоматизированную информационную систему мониторинга профессионально-общественной аккредитации Министерства образования и науки РФ «Мониторинг ПОА».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/>
              <a:t> </a:t>
            </a:r>
            <a:r>
              <a:rPr lang="ru-RU" dirty="0" smtClean="0"/>
              <a:t>Повышение качества образовательных программ;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Профессионально-общественная аккредитация образовательных программ;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Оценка качества и уровня подготовки выпускников образовательных организаций.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11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8073536" cy="1450757"/>
          </a:xfrm>
        </p:spPr>
        <p:txBody>
          <a:bodyPr>
            <a:normAutofit/>
          </a:bodyPr>
          <a:lstStyle/>
          <a:p>
            <a:r>
              <a:rPr lang="ru-RU" sz="3800" b="1" dirty="0" smtClean="0"/>
              <a:t>Основные направления деятельности</a:t>
            </a:r>
            <a:endParaRPr lang="ru-RU" sz="3800" b="1" dirty="0"/>
          </a:p>
        </p:txBody>
      </p:sp>
    </p:spTree>
    <p:extLst>
      <p:ext uri="{BB962C8B-B14F-4D97-AF65-F5344CB8AC3E}">
        <p14:creationId xmlns:p14="http://schemas.microsoft.com/office/powerpoint/2010/main" val="40253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21261"/>
            <a:ext cx="8229600" cy="936104"/>
          </a:xfrm>
        </p:spPr>
        <p:txBody>
          <a:bodyPr>
            <a:noAutofit/>
          </a:bodyPr>
          <a:lstStyle/>
          <a:p>
            <a:r>
              <a:rPr lang="ru-RU" sz="2700" b="1" dirty="0" smtClean="0"/>
              <a:t>Совершенствование государственного регулирования</a:t>
            </a:r>
            <a:endParaRPr lang="ru-RU" sz="27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0720" y="1916832"/>
            <a:ext cx="7508643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700" b="1" dirty="0" smtClean="0"/>
              <a:t>Установлены правовые проблемы – правовые нормы ограничивают права участников института саморегулирования: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 dirty="0" smtClean="0"/>
              <a:t> </a:t>
            </a:r>
            <a:r>
              <a:rPr lang="ru-RU" sz="1700" dirty="0" smtClean="0"/>
              <a:t>Избыточное изъятие средств предпринимателей в компенсационные фонды;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 dirty="0" smtClean="0"/>
              <a:t> </a:t>
            </a:r>
            <a:r>
              <a:rPr lang="ru-RU" sz="1700" dirty="0" smtClean="0"/>
              <a:t>Необеспечение сохранности средств компенсационных фондов в российских кредитных организациях;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 dirty="0" smtClean="0"/>
              <a:t> </a:t>
            </a:r>
            <a:r>
              <a:rPr lang="ru-RU" sz="1700" dirty="0" smtClean="0"/>
              <a:t>Необеспечение соразмерного возмещения изъятых средств из предпринимательского оборота;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 dirty="0" smtClean="0"/>
              <a:t> </a:t>
            </a:r>
            <a:r>
              <a:rPr lang="ru-RU" sz="1700" dirty="0" smtClean="0"/>
              <a:t>Ограничение прав на вступление организаций независимо от их места юридической регистрации;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 dirty="0" smtClean="0"/>
              <a:t> </a:t>
            </a:r>
            <a:r>
              <a:rPr lang="ru-RU" sz="1700" dirty="0" smtClean="0"/>
              <a:t>Ограничение прав на создание отраслевых СРО;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 dirty="0" smtClean="0"/>
              <a:t> </a:t>
            </a:r>
            <a:r>
              <a:rPr lang="ru-RU" sz="1700" dirty="0" smtClean="0"/>
              <a:t>Снижен уровень защищенности безопасности работ при выполнении их на объектах капитального строительства, инженерной инфраструктуры;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700" dirty="0" smtClean="0"/>
              <a:t> </a:t>
            </a:r>
            <a:r>
              <a:rPr lang="ru-RU" sz="1700" dirty="0" smtClean="0"/>
              <a:t>Отсутствие мер поддержки добросовестных СРО.</a:t>
            </a:r>
            <a:endParaRPr lang="ru-RU" sz="17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46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8229600" cy="1066130"/>
          </a:xfrm>
        </p:spPr>
        <p:txBody>
          <a:bodyPr>
            <a:normAutofit/>
          </a:bodyPr>
          <a:lstStyle/>
          <a:p>
            <a:r>
              <a:rPr lang="ru-RU" sz="2900" b="1" dirty="0" smtClean="0">
                <a:solidFill>
                  <a:prstClr val="black"/>
                </a:solidFill>
              </a:rPr>
              <a:t>Программа развития Союза «</a:t>
            </a:r>
            <a:r>
              <a:rPr lang="ru-RU" sz="2900" b="1" dirty="0" err="1" smtClean="0">
                <a:solidFill>
                  <a:prstClr val="black"/>
                </a:solidFill>
              </a:rPr>
              <a:t>СтройСвязьТелеком</a:t>
            </a:r>
            <a:r>
              <a:rPr lang="ru-RU" sz="2900" b="1" dirty="0" smtClean="0">
                <a:solidFill>
                  <a:prstClr val="black"/>
                </a:solidFill>
              </a:rPr>
              <a:t>»</a:t>
            </a:r>
            <a:endParaRPr lang="ru-RU" sz="2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16832"/>
            <a:ext cx="7494963" cy="43204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Выполнение плана приоритетных работ;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Содействие уменьшению избыточного государственного регулирования, хаотичного, бессистемного внесения изменений в отраслевое законодательство;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Обоснование в органах власти;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Предупреждение причинения вреда возможно на комплексной, системной основе, а не за счет формирования компенсационных фондов.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Содействие уменьшению избыточного изъятия средств из предпринимательского оборота;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Содействие уменьшению коррупционной составляющей, снижающей качество государственного регулирования.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6250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873944"/>
            <a:ext cx="7704856" cy="850106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prstClr val="black"/>
                </a:solidFill>
              </a:rPr>
              <a:t>Программа развития Союза «</a:t>
            </a:r>
            <a:r>
              <a:rPr lang="ru-RU" sz="2900" b="1" dirty="0" err="1">
                <a:solidFill>
                  <a:prstClr val="black"/>
                </a:solidFill>
              </a:rPr>
              <a:t>СтройСвязьТелеком</a:t>
            </a:r>
            <a:r>
              <a:rPr lang="ru-RU" sz="2900" b="1" dirty="0">
                <a:solidFill>
                  <a:prstClr val="black"/>
                </a:solidFill>
              </a:rPr>
              <a:t>»</a:t>
            </a:r>
            <a:endParaRPr lang="ru-RU" sz="2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2440" y="1844824"/>
            <a:ext cx="7526923" cy="53285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1900" dirty="0" smtClean="0"/>
              <a:t> </a:t>
            </a:r>
            <a:r>
              <a:rPr lang="ru-RU" sz="1900" dirty="0" smtClean="0"/>
              <a:t>Содействие включению специалистов, руководителей организаций в Национальный реестр специалистов по организации строительства;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dirty="0" smtClean="0"/>
              <a:t> </a:t>
            </a:r>
            <a:r>
              <a:rPr lang="ru-RU" sz="1900" dirty="0" smtClean="0"/>
              <a:t>Организация работ по разработке и реализации системных, комплексных мер по предупреждению причинения вреда на объектах капитального строительства, инженерной инфраструктуры;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dirty="0" smtClean="0"/>
              <a:t> </a:t>
            </a:r>
            <a:r>
              <a:rPr lang="ru-RU" sz="1900" dirty="0" smtClean="0"/>
              <a:t>Поддержка Общероссийского национального проекта «Содействие обеспечению добросовестной деятельности в информационном обществе»;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1900" dirty="0" smtClean="0"/>
              <a:t> </a:t>
            </a:r>
            <a:r>
              <a:rPr lang="ru-RU" sz="1900" dirty="0" smtClean="0"/>
              <a:t>Организация работ по проведению экспертизы результатов исполнения контракта в соответствии с пп.3,4 ст.94 Федерального закона от 05.04.2013 г.</a:t>
            </a:r>
            <a:r>
              <a:rPr lang="en-US" sz="1900" dirty="0" smtClean="0"/>
              <a:t> </a:t>
            </a:r>
            <a:r>
              <a:rPr lang="ru-RU" sz="1900" dirty="0" smtClean="0"/>
              <a:t>№ 44-ФЗ «О контрактной системе в сфере закупок товаров, работ, услуг для государственных и муниципальных нужд».</a:t>
            </a:r>
            <a:endParaRPr lang="ru-RU" sz="19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720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844824"/>
            <a:ext cx="7494963" cy="417646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Организация работ по выполнению Постановления Правительства РФ от 31.12.2021 г. № 2604 «Об оценке заявок на участие в закупке </a:t>
            </a:r>
            <a:r>
              <a:rPr lang="ru-RU" dirty="0"/>
              <a:t>товаров, работ, услуг для </a:t>
            </a:r>
            <a:r>
              <a:rPr lang="ru-RU" dirty="0" smtClean="0"/>
              <a:t>обеспечения государственных </a:t>
            </a:r>
            <a:r>
              <a:rPr lang="ru-RU" dirty="0"/>
              <a:t>и муниципальных </a:t>
            </a:r>
            <a:r>
              <a:rPr lang="ru-RU" dirty="0" smtClean="0"/>
              <a:t>нужд, применению национальных стандартов в области оценки опыта и деловой репутации субъектов предпринимательской деятельности;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Оказание помощи организациям-членам Союза в оценке деловой репутации по таким национальным стандартам как: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ГОСТ Р </a:t>
            </a:r>
            <a:r>
              <a:rPr lang="ru-RU" dirty="0"/>
              <a:t>66.0.01-2017 «Оценка опыта и деловой репутации субъектов предпринимательской </a:t>
            </a:r>
            <a:r>
              <a:rPr lang="ru-RU" dirty="0" smtClean="0"/>
              <a:t>деятельности» и отраслевым стандартам данной серии.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27584" y="873944"/>
            <a:ext cx="7704856" cy="850106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prstClr val="black"/>
                </a:solidFill>
              </a:rPr>
              <a:t>Программа развития Союза «</a:t>
            </a:r>
            <a:r>
              <a:rPr lang="ru-RU" sz="2900" b="1" dirty="0" err="1">
                <a:solidFill>
                  <a:prstClr val="black"/>
                </a:solidFill>
              </a:rPr>
              <a:t>СтройСвязьТелеком</a:t>
            </a:r>
            <a:r>
              <a:rPr lang="ru-RU" sz="2900" b="1" dirty="0">
                <a:solidFill>
                  <a:prstClr val="black"/>
                </a:solidFill>
              </a:rPr>
              <a:t>»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428995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71297" y="1916832"/>
            <a:ext cx="7543801" cy="402336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Оказание помощи организациям по оценке деятельности организации на соответствие требованиям стандарта </a:t>
            </a:r>
            <a:r>
              <a:rPr lang="en-US" dirty="0" smtClean="0"/>
              <a:t>ISO</a:t>
            </a:r>
            <a:r>
              <a:rPr lang="ru-RU" dirty="0" smtClean="0"/>
              <a:t> 37001 «Система менеджмента противодействия коррупции»;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 </a:t>
            </a:r>
            <a:r>
              <a:rPr lang="ru-RU" dirty="0" smtClean="0"/>
              <a:t>Организация поддержки работодателей в проведении специальной оценки условий труда, выполнении письма Минтруда России от 01.06.2018 г. № 15-4/10/В-4010 во избежание штрафных санкций.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  <p:sp>
        <p:nvSpPr>
          <p:cNvPr id="7" name="Заголовок 1"/>
          <p:cNvSpPr>
            <a:spLocks noGrp="1"/>
          </p:cNvSpPr>
          <p:nvPr>
            <p:ph type="title"/>
          </p:nvPr>
        </p:nvSpPr>
        <p:spPr>
          <a:xfrm>
            <a:off x="827584" y="873944"/>
            <a:ext cx="7704856" cy="850106"/>
          </a:xfrm>
        </p:spPr>
        <p:txBody>
          <a:bodyPr>
            <a:normAutofit/>
          </a:bodyPr>
          <a:lstStyle/>
          <a:p>
            <a:r>
              <a:rPr lang="ru-RU" sz="2900" b="1" dirty="0">
                <a:solidFill>
                  <a:prstClr val="black"/>
                </a:solidFill>
              </a:rPr>
              <a:t>Программа развития Союза «</a:t>
            </a:r>
            <a:r>
              <a:rPr lang="ru-RU" sz="2900" b="1" dirty="0" err="1">
                <a:solidFill>
                  <a:prstClr val="black"/>
                </a:solidFill>
              </a:rPr>
              <a:t>СтройСвязьТелеком</a:t>
            </a:r>
            <a:r>
              <a:rPr lang="ru-RU" sz="2900" b="1" dirty="0">
                <a:solidFill>
                  <a:prstClr val="black"/>
                </a:solidFill>
              </a:rPr>
              <a:t>»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1813481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2960" y="836712"/>
            <a:ext cx="7543800" cy="900649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Заключение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0627" y="2626047"/>
            <a:ext cx="7543801" cy="402336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Деятельность Общероссийского межотраслевого объединение работодателей Союз «</a:t>
            </a:r>
            <a:r>
              <a:rPr lang="ru-RU" dirty="0" err="1" smtClean="0"/>
              <a:t>СтройСвязьТелеком</a:t>
            </a:r>
            <a:r>
              <a:rPr lang="ru-RU" dirty="0" smtClean="0"/>
              <a:t>» по итогам 2021 г. </a:t>
            </a:r>
            <a:r>
              <a:rPr lang="ru-RU" dirty="0"/>
              <a:t>законодательству Российской </a:t>
            </a:r>
            <a:r>
              <a:rPr lang="ru-RU" dirty="0" smtClean="0"/>
              <a:t>Федерации и </a:t>
            </a:r>
            <a:r>
              <a:rPr lang="ru-RU" dirty="0"/>
              <a:t>принятым Общим собранием </a:t>
            </a:r>
            <a:r>
              <a:rPr lang="ru-RU" dirty="0" smtClean="0"/>
              <a:t>членов Стратегии развития, Плану приоритетных работ  на 2021 – 2025 годы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17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59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89296" y="900836"/>
            <a:ext cx="8229600" cy="850106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Главный результат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9296" y="2132856"/>
            <a:ext cx="7520067" cy="295232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Безопасность всех видов работ и выполнение договорных обязательств обеспечивается членами СРО на федеральных, региональных, местных объектах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8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9075" y="260648"/>
            <a:ext cx="7543800" cy="1450757"/>
          </a:xfrm>
        </p:spPr>
        <p:txBody>
          <a:bodyPr>
            <a:normAutofit/>
          </a:bodyPr>
          <a:lstStyle/>
          <a:p>
            <a:r>
              <a:rPr lang="ru-RU" sz="4000" b="1" dirty="0"/>
              <a:t>Главный результат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86178" y="1988840"/>
            <a:ext cx="7862285" cy="34563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Миссия Союза </a:t>
            </a:r>
            <a:r>
              <a:rPr lang="ru-RU" sz="2400" b="1" dirty="0"/>
              <a:t>«</a:t>
            </a:r>
            <a:r>
              <a:rPr lang="ru-RU" sz="2400" b="1" dirty="0" err="1" smtClean="0"/>
              <a:t>СтройСвязьТелеком</a:t>
            </a:r>
            <a:r>
              <a:rPr lang="ru-RU" sz="2400" b="1" dirty="0" smtClean="0"/>
              <a:t>»</a:t>
            </a:r>
            <a:r>
              <a:rPr lang="ru-RU" sz="2400" dirty="0" smtClean="0"/>
              <a:t>: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 консолидировать добросовестные организации;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 создавать лучшие условия для безопасной,  добросовестной деятельности организаций, ответственного управления;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ru-RU" sz="2400" dirty="0" smtClean="0"/>
              <a:t> представлять их интересы во взаимодействии с органами власти и местного самоуправления.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6144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L="0" indent="0"/>
            <a:r>
              <a:rPr lang="ru-RU" sz="4000" b="1" dirty="0"/>
              <a:t>Кредо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6432" y="2005831"/>
            <a:ext cx="7460328" cy="23592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Добросовестность. Профессионализм. Ответственность. Инновации. </a:t>
            </a:r>
          </a:p>
          <a:p>
            <a:pPr marL="0" indent="0">
              <a:buNone/>
            </a:pPr>
            <a:r>
              <a:rPr lang="ru-RU" sz="2400" dirty="0" smtClean="0"/>
              <a:t>Совместно выработанные правила предпринимательской деятельности и контроль – основа развития экономики и общества.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894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278439"/>
            <a:ext cx="7543800" cy="1450757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Главные результаты  2021 года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25920"/>
            <a:ext cx="7543801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За каждой организацией закреплен персональный эксперт, который оперативно решает все возникающие проблемы и задачи </a:t>
            </a:r>
            <a:r>
              <a:rPr lang="ru-RU" sz="2400" dirty="0"/>
              <a:t>организации-члена Союза «</a:t>
            </a:r>
            <a:r>
              <a:rPr lang="ru-RU" sz="2400" dirty="0" err="1"/>
              <a:t>СтройСвязьТелеком</a:t>
            </a:r>
            <a:r>
              <a:rPr lang="ru-RU" sz="2400" dirty="0"/>
              <a:t>»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449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718965"/>
            <a:ext cx="8229600" cy="994122"/>
          </a:xfrm>
        </p:spPr>
        <p:txBody>
          <a:bodyPr>
            <a:normAutofit/>
          </a:bodyPr>
          <a:lstStyle/>
          <a:p>
            <a:r>
              <a:rPr lang="ru-RU" sz="4000" b="1" dirty="0" smtClean="0"/>
              <a:t>Главные результаты </a:t>
            </a:r>
            <a:r>
              <a:rPr lang="ru-RU" sz="4000" b="1" dirty="0"/>
              <a:t>2021 года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14400" y="1916832"/>
            <a:ext cx="8050088" cy="434749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Содействие </a:t>
            </a:r>
            <a:r>
              <a:rPr lang="ru-RU" sz="2400" dirty="0"/>
              <a:t>в обеспечении безопасной добросовестной деятельности;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Отсутствие </a:t>
            </a:r>
            <a:r>
              <a:rPr lang="ru-RU" sz="2400" dirty="0"/>
              <a:t>причинения вреда членами СРО при выполнении работ, выполнении договорных обязательств;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Информационная </a:t>
            </a:r>
            <a:r>
              <a:rPr lang="ru-RU" sz="2400" dirty="0"/>
              <a:t>открытость;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Непрерывное </a:t>
            </a:r>
            <a:r>
              <a:rPr lang="ru-RU" sz="2400" dirty="0"/>
              <a:t>совершенствование;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Соответствие </a:t>
            </a:r>
            <a:r>
              <a:rPr lang="ru-RU" sz="2400" dirty="0"/>
              <a:t>мировым стандартам;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Содействие </a:t>
            </a:r>
            <a:r>
              <a:rPr lang="ru-RU" sz="2400" dirty="0"/>
              <a:t>системному развитию Саморегулируемых организаций как основы российского общества.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68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b="1" dirty="0" smtClean="0"/>
              <a:t>Главные результаты </a:t>
            </a:r>
            <a:r>
              <a:rPr lang="ru-RU" sz="4000" b="1" dirty="0"/>
              <a:t>2021 года</a:t>
            </a:r>
            <a:endParaRPr lang="ru-RU" sz="40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25920"/>
            <a:ext cx="7543801" cy="4023360"/>
          </a:xfrm>
        </p:spPr>
        <p:txBody>
          <a:bodyPr/>
          <a:lstStyle/>
          <a:p>
            <a:pPr marL="0" indent="0" algn="just">
              <a:buNone/>
            </a:pPr>
            <a:r>
              <a:rPr lang="ru-RU" sz="2400" b="1" dirty="0" smtClean="0"/>
              <a:t>Заключение аудиторских организаций: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финансовая отчетность достоверно отражает </a:t>
            </a:r>
            <a:r>
              <a:rPr lang="en-US" sz="2400" dirty="0" smtClean="0"/>
              <a:t>  </a:t>
            </a:r>
            <a:r>
              <a:rPr lang="ru-RU" sz="2400" dirty="0" smtClean="0"/>
              <a:t>финансовое положение;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обеспечена сохранность компенсационных фондов;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деятельность соответствует международному стандарту управления </a:t>
            </a:r>
            <a:r>
              <a:rPr lang="en-US" sz="2400" dirty="0" smtClean="0"/>
              <a:t> ISO</a:t>
            </a:r>
            <a:r>
              <a:rPr lang="ru-RU" sz="2400" dirty="0" smtClean="0"/>
              <a:t> 9001-2015</a:t>
            </a:r>
            <a:r>
              <a:rPr lang="en-US" sz="2400" dirty="0"/>
              <a:t>.</a:t>
            </a:r>
            <a:endParaRPr lang="ru-RU" sz="2400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65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850702"/>
            <a:ext cx="8229600" cy="922114"/>
          </a:xfrm>
        </p:spPr>
        <p:txBody>
          <a:bodyPr/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Главны</a:t>
            </a:r>
            <a:r>
              <a:rPr lang="ru-RU" sz="4000" b="1" dirty="0">
                <a:solidFill>
                  <a:prstClr val="black"/>
                </a:solidFill>
              </a:rPr>
              <a:t>е</a:t>
            </a:r>
            <a:r>
              <a:rPr lang="ru-RU" sz="4000" b="1" dirty="0" smtClean="0">
                <a:solidFill>
                  <a:prstClr val="black"/>
                </a:solidFill>
              </a:rPr>
              <a:t> результаты </a:t>
            </a:r>
            <a:r>
              <a:rPr lang="ru-RU" sz="4000" b="1" dirty="0">
                <a:solidFill>
                  <a:prstClr val="black"/>
                </a:solidFill>
              </a:rPr>
              <a:t>2021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9592" y="1916832"/>
            <a:ext cx="7581779" cy="5040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Совершенствование государственной политики: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Содействует приведению норм </a:t>
            </a:r>
            <a:r>
              <a:rPr lang="ru-RU" sz="2400" dirty="0" err="1" smtClean="0"/>
              <a:t>ГрК</a:t>
            </a:r>
            <a:r>
              <a:rPr lang="ru-RU" sz="2400" dirty="0" smtClean="0"/>
              <a:t> РФ в соответствие с нормами права ГК РФ, Конституции РФ;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Впервые разработана и предложена органам власти «Доктрина приоритетного развития саморегулирования в градостроительной сфере в Российской Федерации»;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400" dirty="0" smtClean="0"/>
              <a:t> </a:t>
            </a:r>
            <a:r>
              <a:rPr lang="ru-RU" sz="2400" dirty="0" smtClean="0"/>
              <a:t>Правительству РФ предложен план первоочередных мер по совершенствованию саморегулирования в условиях геополитического и экономического кризиса.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946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3008" y="1124776"/>
            <a:ext cx="8229600" cy="63408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prstClr val="black"/>
                </a:solidFill>
              </a:rPr>
              <a:t>Главные результаты </a:t>
            </a:r>
            <a:r>
              <a:rPr lang="ru-RU" sz="4000" b="1" dirty="0">
                <a:solidFill>
                  <a:prstClr val="black"/>
                </a:solidFill>
              </a:rPr>
              <a:t>2021 года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3008" y="1916832"/>
            <a:ext cx="7506355" cy="5472608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</a:t>
            </a:r>
            <a:r>
              <a:rPr lang="ru-RU" b="1" dirty="0" smtClean="0"/>
              <a:t>45%</a:t>
            </a:r>
            <a:r>
              <a:rPr lang="ru-RU" dirty="0" smtClean="0"/>
              <a:t> организаций-членов Союза подтвердили статус </a:t>
            </a:r>
            <a:r>
              <a:rPr lang="ru-RU" b="1" dirty="0" smtClean="0"/>
              <a:t>«Добросовестный </a:t>
            </a:r>
            <a:r>
              <a:rPr lang="en-US" b="1" dirty="0" smtClean="0"/>
              <a:t> </a:t>
            </a:r>
            <a:r>
              <a:rPr lang="ru-RU" b="1" dirty="0" smtClean="0"/>
              <a:t>член» </a:t>
            </a:r>
            <a:r>
              <a:rPr lang="ru-RU" dirty="0" smtClean="0"/>
              <a:t>Союза «</a:t>
            </a:r>
            <a:r>
              <a:rPr lang="ru-RU" dirty="0" err="1" smtClean="0"/>
              <a:t>СтройСвязьТелеком</a:t>
            </a:r>
            <a:r>
              <a:rPr lang="ru-RU" dirty="0" smtClean="0"/>
              <a:t>»;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</a:t>
            </a:r>
            <a:r>
              <a:rPr lang="ru-RU" b="1" dirty="0" smtClean="0"/>
              <a:t>90%</a:t>
            </a:r>
            <a:r>
              <a:rPr lang="ru-RU" dirty="0" smtClean="0"/>
              <a:t> </a:t>
            </a:r>
            <a:r>
              <a:rPr lang="ru-RU" dirty="0"/>
              <a:t>организаций-членов Союза </a:t>
            </a:r>
            <a:r>
              <a:rPr lang="ru-RU" dirty="0" smtClean="0"/>
              <a:t>подтвердили соответствие деятельности </a:t>
            </a:r>
            <a:r>
              <a:rPr lang="ru-RU" dirty="0"/>
              <a:t>требованиям </a:t>
            </a:r>
            <a:r>
              <a:rPr lang="ru-RU" dirty="0" smtClean="0"/>
              <a:t>международного национального стандарта </a:t>
            </a:r>
            <a:r>
              <a:rPr lang="en-US" b="1" dirty="0" smtClean="0"/>
              <a:t>ISO</a:t>
            </a:r>
            <a:r>
              <a:rPr lang="ru-RU" b="1" dirty="0" smtClean="0"/>
              <a:t> 9001-2015</a:t>
            </a:r>
            <a:r>
              <a:rPr lang="ru-RU" dirty="0"/>
              <a:t>;</a:t>
            </a:r>
            <a:endParaRPr lang="ru-RU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</a:t>
            </a:r>
            <a:r>
              <a:rPr lang="ru-RU" b="1" dirty="0" smtClean="0"/>
              <a:t>76%</a:t>
            </a:r>
            <a:r>
              <a:rPr lang="ru-RU" dirty="0" smtClean="0"/>
              <a:t> организаций-членов Союза соответствуют требованиям по включению специалистов в Национальный реестр специалистов;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</a:t>
            </a:r>
            <a:r>
              <a:rPr lang="ru-RU" b="1" dirty="0" smtClean="0"/>
              <a:t>9%</a:t>
            </a:r>
            <a:r>
              <a:rPr lang="ru-RU" dirty="0" smtClean="0"/>
              <a:t> организаций не в полной мере соответствует установленным требованиям;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</a:t>
            </a:r>
            <a:r>
              <a:rPr lang="ru-RU" b="1" dirty="0" smtClean="0"/>
              <a:t>22%</a:t>
            </a:r>
            <a:r>
              <a:rPr lang="ru-RU" dirty="0" smtClean="0"/>
              <a:t> организаций-членов направили документы на включение в НРС, но не получили ответа;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 </a:t>
            </a:r>
            <a:r>
              <a:rPr lang="ru-RU" b="1" dirty="0" smtClean="0"/>
              <a:t>91%</a:t>
            </a:r>
            <a:r>
              <a:rPr lang="ru-RU" dirty="0" smtClean="0"/>
              <a:t> организаций прошли плановую контрольную проверку.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9</a:t>
            </a:fld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0648"/>
            <a:ext cx="1084136" cy="864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277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Другая 7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65383A"/>
      </a:accent1>
      <a:accent2>
        <a:srgbClr val="732428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D0DDED96-11B7-49AE-BE93-1BFF8C11D656}" vid="{17FF2806-7C98-447C-88CA-753C0C3F5AA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379</TotalTime>
  <Words>920</Words>
  <Application>Microsoft Office PowerPoint</Application>
  <PresentationFormat>Экран (4:3)</PresentationFormat>
  <Paragraphs>98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</vt:lpstr>
      <vt:lpstr>Тема1</vt:lpstr>
      <vt:lpstr>Отчет о деятельности Общероссийского межотраслевого объединения работодателей – Союз строителей объектов связи и информационных технологий  «СтройСвязьТелеком»</vt:lpstr>
      <vt:lpstr>Главный результат</vt:lpstr>
      <vt:lpstr>Главный результат</vt:lpstr>
      <vt:lpstr>Кредо </vt:lpstr>
      <vt:lpstr>Главные результаты  2021 года</vt:lpstr>
      <vt:lpstr>Главные результаты 2021 года</vt:lpstr>
      <vt:lpstr>Главные результаты 2021 года</vt:lpstr>
      <vt:lpstr>Главные результаты 2021 года</vt:lpstr>
      <vt:lpstr>Главные результаты 2021 года</vt:lpstr>
      <vt:lpstr>Основные направления деятельности</vt:lpstr>
      <vt:lpstr>Основные направления деятельности</vt:lpstr>
      <vt:lpstr>Совершенствование государственного регулирования</vt:lpstr>
      <vt:lpstr>Программа развития Союза «СтройСвязьТелеком»</vt:lpstr>
      <vt:lpstr>Программа развития Союза «СтройСвязьТелеком»</vt:lpstr>
      <vt:lpstr>Программа развития Союза «СтройСвязьТелеком»</vt:lpstr>
      <vt:lpstr>Программа развития Союза «СтройСвязьТелеком»</vt:lpstr>
      <vt:lpstr>Заключение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Совета СРО Союз «СтройСвязьТелеком» за 2013-2015 гг.</dc:title>
  <dc:creator>Alla Zotova</dc:creator>
  <cp:lastModifiedBy>Sin Forte</cp:lastModifiedBy>
  <cp:revision>37</cp:revision>
  <cp:lastPrinted>2022-04-18T08:04:11Z</cp:lastPrinted>
  <dcterms:created xsi:type="dcterms:W3CDTF">2013-08-20T08:17:29Z</dcterms:created>
  <dcterms:modified xsi:type="dcterms:W3CDTF">2022-04-19T10:05:26Z</dcterms:modified>
</cp:coreProperties>
</file>